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EFB"/>
    <a:srgbClr val="F9BD7B"/>
    <a:srgbClr val="C5DDFB"/>
    <a:srgbClr val="C5E6FB"/>
    <a:srgbClr val="ED6511"/>
    <a:srgbClr val="EF7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7D7403C-9A7E-4CB0-80D1-A25C9EDFF897}" type="datetimeFigureOut">
              <a:rPr lang="en-US" smtClean="0"/>
              <a:t>12/13/2010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3A7037-F56B-4292-878C-54E66D7C85B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524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CCBF9"/>
                </a:solidFill>
                <a:effectLst/>
                <a:uLnTx/>
                <a:uFillTx/>
                <a:latin typeface="Calisto MT" pitchFamily="18" charset="0"/>
              </a:rPr>
              <a:t>ARCHITECTURAL ENGINEERING SENIOR THESIS PRESENTATION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906" y="860286"/>
            <a:ext cx="4038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kern="0" dirty="0" smtClean="0">
                <a:solidFill>
                  <a:srgbClr val="F8B674"/>
                </a:solidFill>
                <a:latin typeface="Calisto MT" pitchFamily="18" charset="0"/>
              </a:rPr>
              <a:t>HAMAD </a:t>
            </a:r>
            <a:r>
              <a:rPr lang="en-US" sz="2400" kern="0" dirty="0">
                <a:solidFill>
                  <a:srgbClr val="F8B674"/>
                </a:solidFill>
                <a:latin typeface="Calisto MT" pitchFamily="18" charset="0"/>
              </a:rPr>
              <a:t>ALRAHMANI</a:t>
            </a:r>
          </a:p>
          <a:p>
            <a:pPr lvl="0" algn="ctr">
              <a:defRPr/>
            </a:pPr>
            <a:endParaRPr lang="en-US" sz="1200" kern="0" dirty="0">
              <a:solidFill>
                <a:srgbClr val="ACCBF9"/>
              </a:solidFill>
              <a:latin typeface="Calisto MT" pitchFamily="18" charset="0"/>
            </a:endParaRPr>
          </a:p>
          <a:p>
            <a:pPr lvl="0" algn="ctr">
              <a:defRPr/>
            </a:pPr>
            <a:r>
              <a:rPr lang="en-US" sz="1600" kern="0" dirty="0">
                <a:solidFill>
                  <a:srgbClr val="ACCBF9"/>
                </a:solidFill>
                <a:latin typeface="Calisto MT" pitchFamily="18" charset="0"/>
              </a:rPr>
              <a:t>Fall 2010</a:t>
            </a:r>
          </a:p>
          <a:p>
            <a:pPr lvl="0" algn="ctr">
              <a:defRPr/>
            </a:pPr>
            <a:r>
              <a:rPr lang="en-US" sz="1600" kern="0" dirty="0">
                <a:solidFill>
                  <a:srgbClr val="F8B674"/>
                </a:solidFill>
              </a:rPr>
              <a:t>Pennsylvania State University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493" y="2073779"/>
            <a:ext cx="5230813" cy="364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5212" y="5892225"/>
            <a:ext cx="4217987" cy="584775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F8B6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Bold" pitchFamily="34" charset="0"/>
              </a:rPr>
              <a:t>MURUR MIXED-USE COMPLEX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F8B6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Bold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ACCB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pperplate Gothic Bold" pitchFamily="34" charset="0"/>
              </a:rPr>
              <a:t>AJMAN, UNITED ARAB EMIRATES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ACCBF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851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System Payback:</a:t>
            </a:r>
          </a:p>
          <a:p>
            <a:endParaRPr lang="en-US" dirty="0">
              <a:solidFill>
                <a:srgbClr val="C5EEFB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Discounted Payback Method was used to determine the payback period for the solar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4% is the interest rate assumed for the calculation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system will payback it’s cost after 75 years</a:t>
            </a:r>
            <a:endParaRPr lang="en-US" dirty="0">
              <a:solidFill>
                <a:srgbClr val="C5EEFB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96322"/>
              </p:ext>
            </p:extLst>
          </p:nvPr>
        </p:nvGraphicFramePr>
        <p:xfrm>
          <a:off x="1600200" y="2895600"/>
          <a:ext cx="5943600" cy="3207131"/>
        </p:xfrm>
        <a:graphic>
          <a:graphicData uri="http://schemas.openxmlformats.org/drawingml/2006/table">
            <a:tbl>
              <a:tblPr firstRow="1" firstCol="1" bandRow="1"/>
              <a:tblGrid>
                <a:gridCol w="1066800"/>
                <a:gridCol w="2209800"/>
                <a:gridCol w="2667000"/>
              </a:tblGrid>
              <a:tr h="7169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 of Years</a:t>
                      </a:r>
                      <a:endParaRPr lang="en-US" sz="20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Value of Savings at Specific Single Year</a:t>
                      </a:r>
                      <a:endParaRPr lang="en-US" sz="20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Value of Savings up to the Specific Year</a:t>
                      </a:r>
                      <a:endParaRPr lang="en-US" sz="20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  <a:tr h="2819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$9,486.346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$9,486.346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$8,108.968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$43,920.79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$6,664.981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$80,020.48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$3,700.827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$154,124.3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$1,388.243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$211,938.9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75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$520.7531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$233,626.2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</a:tr>
              <a:tr h="3073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$195.3432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$241,761.4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219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9BD7B"/>
                </a:solidFill>
              </a:rPr>
              <a:t>Conslusion</a:t>
            </a:r>
            <a:r>
              <a:rPr lang="en-US" dirty="0" smtClean="0">
                <a:solidFill>
                  <a:srgbClr val="F9BD7B"/>
                </a:solidFill>
              </a:rPr>
              <a:t>: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UAE is one of the best locations for PV systems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system can produce good amount of energy, but a payback period of 75 years is not acceptable</a:t>
            </a:r>
          </a:p>
          <a:p>
            <a:endParaRPr lang="en-US" dirty="0">
              <a:solidFill>
                <a:srgbClr val="F9BD7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990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Analysis 2: Solar Shading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8281" y="19050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9BD7B"/>
                </a:solidFill>
              </a:rPr>
              <a:t>Determine the effectiveness of solar louvers by: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Finding the best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Finding the best location on the project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Calculating windows’ heat gain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Calculating energy savings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Calculating cost and payback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Comparing the 2 products</a:t>
            </a:r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89" y="3124200"/>
            <a:ext cx="3653072" cy="282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4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126503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Product: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r>
              <a:rPr lang="en-US" dirty="0" err="1" smtClean="0">
                <a:solidFill>
                  <a:srgbClr val="C5EEFB"/>
                </a:solidFill>
              </a:rPr>
              <a:t>Nysan</a:t>
            </a:r>
            <a:r>
              <a:rPr lang="en-US" dirty="0" smtClean="0">
                <a:solidFill>
                  <a:srgbClr val="C5EEFB"/>
                </a:solidFill>
              </a:rPr>
              <a:t> </a:t>
            </a:r>
            <a:r>
              <a:rPr lang="en-US" dirty="0" err="1" smtClean="0">
                <a:solidFill>
                  <a:srgbClr val="C5EEFB"/>
                </a:solidFill>
              </a:rPr>
              <a:t>Aerofoil</a:t>
            </a:r>
            <a:r>
              <a:rPr lang="en-US" dirty="0" smtClean="0">
                <a:solidFill>
                  <a:srgbClr val="C5EEFB"/>
                </a:solidFill>
              </a:rPr>
              <a:t> Aluminum Louvers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18 inch VS. 24 inch louvers</a:t>
            </a:r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8" y="2971800"/>
            <a:ext cx="4602163" cy="236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2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636" y="1143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Location of Louvers: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Office tower is all glass, so the louvers are most effective on it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UAE is in the northern hemisphere, so the sun is always south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Best location of louvers: Office tower south façade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10" y="2743200"/>
            <a:ext cx="4602451" cy="357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64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066800"/>
            <a:ext cx="701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Window Heat Gain:</a:t>
            </a:r>
          </a:p>
          <a:p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There is 17,108 ft² of glass windows on the south façade where the louvers are to be installed</a:t>
            </a:r>
          </a:p>
          <a:p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Those windows gain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3.4 Billion BTUs per year</a:t>
            </a:r>
            <a:endParaRPr lang="en-US" dirty="0">
              <a:solidFill>
                <a:srgbClr val="C5EEFB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060911"/>
              </p:ext>
            </p:extLst>
          </p:nvPr>
        </p:nvGraphicFramePr>
        <p:xfrm>
          <a:off x="4419600" y="2128629"/>
          <a:ext cx="4114800" cy="3890772"/>
        </p:xfrm>
        <a:graphic>
          <a:graphicData uri="http://schemas.openxmlformats.org/drawingml/2006/table">
            <a:tbl>
              <a:tblPr firstRow="1" firstCol="1" bandRow="1"/>
              <a:tblGrid>
                <a:gridCol w="2000250"/>
                <a:gridCol w="211455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Solar Heat Gain (BTUs)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January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472,659,824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February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361,594,688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266,508,428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145,503,540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122,082,688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119,294,084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123,092,060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August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153,219,248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September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269,143,056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October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414,543,948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471,017,456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495,516,112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BTUs per year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3,414,175,132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082" y="914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solidFill>
                  <a:srgbClr val="F9BD7B"/>
                </a:solidFill>
              </a:rPr>
              <a:t>Energy Savings:</a:t>
            </a:r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582218"/>
              </p:ext>
            </p:extLst>
          </p:nvPr>
        </p:nvGraphicFramePr>
        <p:xfrm>
          <a:off x="1539240" y="1676400"/>
          <a:ext cx="6080760" cy="4614672"/>
        </p:xfrm>
        <a:graphic>
          <a:graphicData uri="http://schemas.openxmlformats.org/drawingml/2006/table">
            <a:tbl>
              <a:tblPr firstRow="1" firstCol="1" bandRow="1"/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Month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BTUs Saved 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by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 in Louvers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BTUs Saved </a:t>
                      </a: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by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 in </a:t>
                      </a: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Louvers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January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56,719,179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40,412,415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February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84,613,157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60,169,356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March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135,919,298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101,539,711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April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123,387,002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100,397,442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122,082,688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122,082,688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119,294,084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119,294,084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July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123,092,060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123,092,060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August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153,219,248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138,479,556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September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151,796,683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127,735,294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October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143,846,750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100,278,181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November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69,710,583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49,268,425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December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50,542,643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36,073,573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1,334,223,375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1,118,822,785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5745" y="1131455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>
                <a:solidFill>
                  <a:srgbClr val="F9BD7B"/>
                </a:solidFill>
              </a:rPr>
              <a:t>Energy Savings: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5EEFB"/>
                </a:solidFill>
              </a:rPr>
              <a:t>- The 24 inch louver system saves about 1.33 Billion BTUs per year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1.33 Billion BTUs   =   391,000 KWh   =   $35,183 per year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endParaRPr lang="en-US" dirty="0">
              <a:solidFill>
                <a:srgbClr val="C5EEFB"/>
              </a:solidFill>
            </a:endParaRPr>
          </a:p>
          <a:p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- The 18 inch louver system saves about 1.12 Billion BTUs per year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1.12 Billion BTUs   =   328,000 KWh   =   $29,503 per year</a:t>
            </a:r>
            <a:endParaRPr lang="en-US" dirty="0">
              <a:solidFill>
                <a:srgbClr val="C5EEF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066800"/>
            <a:ext cx="75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Cost Comparison: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C5EEFB"/>
                </a:solidFill>
              </a:rPr>
              <a:t>- Total cost of 24 inch system: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$292,328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endParaRPr lang="en-US" dirty="0">
              <a:solidFill>
                <a:srgbClr val="C5EEFB"/>
              </a:solidFill>
            </a:endParaRPr>
          </a:p>
          <a:p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- Total cost of 18 inch system: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$128,310</a:t>
            </a:r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792537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981959"/>
            <a:ext cx="381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Payback Comparison:</a:t>
            </a:r>
            <a:endParaRPr lang="en-US" dirty="0">
              <a:solidFill>
                <a:srgbClr val="F9BD7B"/>
              </a:solidFill>
            </a:endParaRPr>
          </a:p>
          <a:p>
            <a:r>
              <a:rPr lang="en-US" sz="1600" dirty="0" smtClean="0">
                <a:solidFill>
                  <a:srgbClr val="C5EEFB"/>
                </a:solidFill>
              </a:rPr>
              <a:t>- The 24 inch system needs 10 years to payback the initial cost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11741"/>
              </p:ext>
            </p:extLst>
          </p:nvPr>
        </p:nvGraphicFramePr>
        <p:xfrm>
          <a:off x="600364" y="1989582"/>
          <a:ext cx="3505200" cy="4258818"/>
        </p:xfrm>
        <a:graphic>
          <a:graphicData uri="http://schemas.openxmlformats.org/drawingml/2006/table">
            <a:tbl>
              <a:tblPr firstRow="1" firstCol="1" bandRow="1"/>
              <a:tblGrid>
                <a:gridCol w="685800"/>
                <a:gridCol w="1295400"/>
                <a:gridCol w="1524000"/>
              </a:tblGrid>
              <a:tr h="396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 of Years</a:t>
                      </a:r>
                      <a:endParaRPr lang="en-US" sz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Value of Savings at 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each Single </a:t>
                      </a: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Value of Savings up to the Specific Year</a:t>
                      </a:r>
                      <a:endParaRPr lang="en-US" sz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  <a:tr h="155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474" marR="5547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474" marR="55474" marT="0" marB="0" anchor="ctr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35,183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35,183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33829.81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69,013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32528.66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101,541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31277.56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132,819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30074.58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162,894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28917.86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191,811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27805.64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219,617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26736.19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246,353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25707.87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272,061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24719.11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296,780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23768.37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320,549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22854.21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343,403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21975.2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365,378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21130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386,508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20317.31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406,825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ctr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7960"/>
              </p:ext>
            </p:extLst>
          </p:nvPr>
        </p:nvGraphicFramePr>
        <p:xfrm>
          <a:off x="4953000" y="2001901"/>
          <a:ext cx="3507509" cy="4246499"/>
        </p:xfrm>
        <a:graphic>
          <a:graphicData uri="http://schemas.openxmlformats.org/drawingml/2006/table">
            <a:tbl>
              <a:tblPr firstRow="1" firstCol="1" bandRow="1"/>
              <a:tblGrid>
                <a:gridCol w="688109"/>
                <a:gridCol w="1295400"/>
                <a:gridCol w="1524000"/>
              </a:tblGrid>
              <a:tr h="3969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Number of Years</a:t>
                      </a:r>
                      <a:endParaRPr lang="en-US" sz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Value of Savings at </a:t>
                      </a:r>
                      <a:r>
                        <a:rPr lang="en-US" sz="1200" b="1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each Single </a:t>
                      </a: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Value of Savings up to the Specific Year</a:t>
                      </a:r>
                      <a:endParaRPr lang="en-US" sz="12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  <a:tr h="155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474" marR="55474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474" marR="5547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5474" marR="55474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29503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29503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28368.27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57871.27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27277.18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85148.45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26228.06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111376.5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25219.29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136595.8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1A4"/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24249.32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160845.1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23316.65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184161.8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22419.86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206581.6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21557.55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228139.2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20728.42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248867.6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19931.17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268798.8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19164.59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287963.3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18427.49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306390.8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17718.74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324109.6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1701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17037.25</a:t>
                      </a:r>
                      <a:endParaRPr lang="en-US" sz="14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341146.8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474" marR="55474" marT="0" marB="0" anchor="b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76800" y="125895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C5EEFB"/>
                </a:solidFill>
              </a:rPr>
              <a:t>- The </a:t>
            </a:r>
            <a:r>
              <a:rPr lang="en-US" sz="1600" dirty="0">
                <a:solidFill>
                  <a:srgbClr val="C5EEFB"/>
                </a:solidFill>
              </a:rPr>
              <a:t>18 inch system needs less than 5 years to payback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27056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PRESENTATION OUTLINE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200" y="905102"/>
            <a:ext cx="226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Project Overview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8209" y="2667000"/>
            <a:ext cx="3505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9BD7B"/>
                </a:solidFill>
              </a:rPr>
              <a:t>Analysis 2: Solar Shading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Goals and method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System design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Energy saved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Cost comparison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Payback comparison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Conclusion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889062"/>
            <a:ext cx="2895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9BD7B"/>
                </a:solidFill>
              </a:rPr>
              <a:t>Analysis 3: Prefabrication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Goals and method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 err="1">
                <a:solidFill>
                  <a:srgbClr val="C5EEFB"/>
                </a:solidFill>
              </a:rPr>
              <a:t>Truland</a:t>
            </a:r>
            <a:r>
              <a:rPr lang="en-US" sz="1400" dirty="0">
                <a:solidFill>
                  <a:srgbClr val="C5EEFB"/>
                </a:solidFill>
              </a:rPr>
              <a:t> Industries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Hospital Example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Items prefabricated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Prefabrication savings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Conclusion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5583382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Analyses Conclusions and Recommendations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9BD7B"/>
                </a:solidFill>
              </a:rPr>
              <a:t>Acknowledgments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8928" y="1447800"/>
            <a:ext cx="3429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>
                <a:solidFill>
                  <a:srgbClr val="F9BD7B"/>
                </a:solidFill>
              </a:rPr>
              <a:t>Analysis 1: Photovoltaic Panels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Goals and method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System design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Energy produced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Cost and schedule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Payback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C5EEFB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2427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1066800"/>
            <a:ext cx="739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Conclusion:</a:t>
            </a:r>
          </a:p>
          <a:p>
            <a:endParaRPr lang="en-US" dirty="0">
              <a:solidFill>
                <a:srgbClr val="F9BD7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Solar shading saves a huge amount of energy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two different sizes have small differences in energy savings, but big differences in cost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18 inch system saves less energy, but the payback is less than 5 years</a:t>
            </a:r>
            <a:endParaRPr lang="en-US" dirty="0">
              <a:solidFill>
                <a:srgbClr val="C5EEF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SOLAR SHADING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11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PREFABRICATION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1782" y="9906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Analysis 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</a:t>
            </a:r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Prefabrication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263" y="1828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Determining prefabrication benefits through:</a:t>
            </a:r>
          </a:p>
          <a:p>
            <a:endParaRPr lang="en-US" dirty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Researching existing projects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Collecting information from industry experts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Applying prefabrication on </a:t>
            </a:r>
            <a:r>
              <a:rPr lang="en-US" dirty="0" err="1" smtClean="0">
                <a:solidFill>
                  <a:srgbClr val="C5EEFB"/>
                </a:solidFill>
              </a:rPr>
              <a:t>Murur</a:t>
            </a:r>
            <a:r>
              <a:rPr lang="en-US" dirty="0" smtClean="0">
                <a:solidFill>
                  <a:srgbClr val="C5EEFB"/>
                </a:solidFill>
              </a:rPr>
              <a:t> Project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Calculating prefabrication savings</a:t>
            </a:r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55" y="3351212"/>
            <a:ext cx="3657745" cy="274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22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143000"/>
            <a:ext cx="7315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9BD7B"/>
                </a:solidFill>
              </a:rPr>
              <a:t>Truland</a:t>
            </a:r>
            <a:r>
              <a:rPr lang="en-US" dirty="0" smtClean="0">
                <a:solidFill>
                  <a:srgbClr val="F9BD7B"/>
                </a:solidFill>
              </a:rPr>
              <a:t> Industries: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Information by Ian Foster: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9BD7B"/>
                </a:solidFill>
              </a:rPr>
              <a:t>On a recent job: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Receptacle </a:t>
            </a:r>
            <a:r>
              <a:rPr lang="en-US" dirty="0">
                <a:solidFill>
                  <a:srgbClr val="C5EEFB"/>
                </a:solidFill>
              </a:rPr>
              <a:t>boxes were prefabricated and accounted for only 5,000 hours which is 50% of the original time to complete the </a:t>
            </a:r>
            <a:r>
              <a:rPr lang="en-US" dirty="0" smtClean="0">
                <a:solidFill>
                  <a:srgbClr val="C5EEFB"/>
                </a:solidFill>
              </a:rPr>
              <a:t>job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Also </a:t>
            </a:r>
            <a:r>
              <a:rPr lang="en-US" dirty="0">
                <a:solidFill>
                  <a:srgbClr val="C5EEFB"/>
                </a:solidFill>
              </a:rPr>
              <a:t>resulted in an overall labor saving of about 3%</a:t>
            </a:r>
            <a:endParaRPr lang="en-US" dirty="0" smtClean="0">
              <a:solidFill>
                <a:srgbClr val="C5EEFB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F9BD7B"/>
                </a:solidFill>
              </a:rPr>
              <a:t>Typically: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C5EEFB"/>
                </a:solidFill>
              </a:rPr>
              <a:t>typical labor savings for the specific activity being prefabricated is 20%-30</a:t>
            </a:r>
            <a:r>
              <a:rPr lang="en-US" dirty="0" smtClean="0">
                <a:solidFill>
                  <a:srgbClr val="C5EEFB"/>
                </a:solidFill>
              </a:rPr>
              <a:t>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time </a:t>
            </a:r>
            <a:r>
              <a:rPr lang="en-US" dirty="0">
                <a:solidFill>
                  <a:srgbClr val="C5EEFB"/>
                </a:solidFill>
              </a:rPr>
              <a:t>saving can reach up to 50% of the original duration of the single activity that has been </a:t>
            </a:r>
            <a:r>
              <a:rPr lang="en-US" dirty="0" smtClean="0">
                <a:solidFill>
                  <a:srgbClr val="C5EEFB"/>
                </a:solidFill>
              </a:rPr>
              <a:t>prefabricated</a:t>
            </a:r>
            <a:endParaRPr lang="en-US" dirty="0">
              <a:solidFill>
                <a:srgbClr val="C5EEF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582" y="2094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PREFABRICATION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1066799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Hospital Prefabrication Example: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Prefabrication process started midway through design development</a:t>
            </a:r>
          </a:p>
          <a:p>
            <a:endParaRPr lang="en-US" dirty="0">
              <a:solidFill>
                <a:srgbClr val="F9BD7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178 </a:t>
            </a:r>
            <a:r>
              <a:rPr lang="en-US" dirty="0">
                <a:solidFill>
                  <a:srgbClr val="C5EEFB"/>
                </a:solidFill>
              </a:rPr>
              <a:t>patient rooms </a:t>
            </a:r>
            <a:endParaRPr lang="en-US" dirty="0" smtClean="0">
              <a:solidFill>
                <a:srgbClr val="C5EEFB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120 </a:t>
            </a:r>
            <a:r>
              <a:rPr lang="en-US" dirty="0">
                <a:solidFill>
                  <a:srgbClr val="C5EEFB"/>
                </a:solidFill>
              </a:rPr>
              <a:t>corridor utility </a:t>
            </a:r>
            <a:r>
              <a:rPr lang="en-US" dirty="0" smtClean="0">
                <a:solidFill>
                  <a:srgbClr val="C5EEFB"/>
                </a:solidFill>
              </a:rPr>
              <a:t>racks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18 workers in prefab shop, zero injuries</a:t>
            </a:r>
          </a:p>
          <a:p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2 months off the schedule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2% off the cost</a:t>
            </a:r>
          </a:p>
          <a:p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4" y="2774959"/>
            <a:ext cx="3706813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PREFABRICATION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0977" y="4950692"/>
            <a:ext cx="227142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Bench-height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3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990600"/>
            <a:ext cx="8534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Items to be Prefabricated: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C5EEFB"/>
                </a:solidFill>
              </a:rPr>
              <a:t/>
            </a:r>
            <a:br>
              <a:rPr lang="en-US" sz="1600" dirty="0">
                <a:solidFill>
                  <a:srgbClr val="C5EEFB"/>
                </a:solidFill>
              </a:rPr>
            </a:br>
            <a:r>
              <a:rPr lang="en-US" sz="1600" dirty="0" smtClean="0">
                <a:solidFill>
                  <a:srgbClr val="C5EEFB"/>
                </a:solidFill>
              </a:rPr>
              <a:t>-</a:t>
            </a:r>
            <a:r>
              <a:rPr lang="en-US" sz="1600" dirty="0">
                <a:solidFill>
                  <a:srgbClr val="C5EEFB"/>
                </a:solidFill>
              </a:rPr>
              <a:t> </a:t>
            </a:r>
            <a:r>
              <a:rPr lang="en-US" sz="1600" dirty="0" smtClean="0">
                <a:solidFill>
                  <a:srgbClr val="C5EEFB"/>
                </a:solidFill>
              </a:rPr>
              <a:t>Receptacle </a:t>
            </a:r>
            <a:r>
              <a:rPr lang="en-US" sz="1600" dirty="0">
                <a:solidFill>
                  <a:srgbClr val="C5EEFB"/>
                </a:solidFill>
              </a:rPr>
              <a:t>boxes, fully assembled and ready to </a:t>
            </a:r>
            <a:r>
              <a:rPr lang="en-US" sz="1600" dirty="0" smtClean="0">
                <a:solidFill>
                  <a:srgbClr val="C5EEFB"/>
                </a:solidFill>
              </a:rPr>
              <a:t>install</a:t>
            </a:r>
            <a:endParaRPr lang="en-US" sz="1600" dirty="0">
              <a:solidFill>
                <a:srgbClr val="C5EEFB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5EEFB"/>
                </a:solidFill>
              </a:rPr>
              <a:t>- Raceways </a:t>
            </a:r>
            <a:r>
              <a:rPr lang="en-US" sz="1600" dirty="0">
                <a:solidFill>
                  <a:srgbClr val="C5EEFB"/>
                </a:solidFill>
              </a:rPr>
              <a:t>and conduit racks for electrical wiring that are preassembled in one piece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5EEFB"/>
                </a:solidFill>
              </a:rPr>
              <a:t>- Ducts </a:t>
            </a:r>
            <a:r>
              <a:rPr lang="en-US" sz="1600" dirty="0">
                <a:solidFill>
                  <a:srgbClr val="C5EEFB"/>
                </a:solidFill>
              </a:rPr>
              <a:t>for ventilation, exactly measured so they can fit with no on-site </a:t>
            </a:r>
            <a:r>
              <a:rPr lang="en-US" sz="1600" dirty="0" smtClean="0">
                <a:solidFill>
                  <a:srgbClr val="C5EEFB"/>
                </a:solidFill>
              </a:rPr>
              <a:t>adjustments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5EEFB"/>
                </a:solidFill>
              </a:rPr>
              <a:t>- Plumbing </a:t>
            </a:r>
            <a:r>
              <a:rPr lang="en-US" sz="1600" dirty="0">
                <a:solidFill>
                  <a:srgbClr val="C5EEFB"/>
                </a:solidFill>
              </a:rPr>
              <a:t>pipes, designed to fit perfectly taking ducts and raceways into consideration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5EEFB"/>
                </a:solidFill>
              </a:rPr>
              <a:t>- Conduits </a:t>
            </a:r>
            <a:r>
              <a:rPr lang="en-US" sz="1600" dirty="0">
                <a:solidFill>
                  <a:srgbClr val="C5EEFB"/>
                </a:solidFill>
              </a:rPr>
              <a:t>that are cut exactly as needed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solidFill>
                  <a:srgbClr val="C5EEFB"/>
                </a:solidFill>
              </a:rPr>
              <a:t>- Pre-mounted </a:t>
            </a:r>
            <a:r>
              <a:rPr lang="en-US" sz="1600" dirty="0">
                <a:solidFill>
                  <a:srgbClr val="C5EEFB"/>
                </a:solidFill>
              </a:rPr>
              <a:t>electrical panels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52800"/>
            <a:ext cx="2286000" cy="2286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PREFABRICATION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3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PREFABRICATION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9906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Prefabrication Savings:</a:t>
            </a:r>
          </a:p>
          <a:p>
            <a:endParaRPr lang="en-US" dirty="0">
              <a:solidFill>
                <a:srgbClr val="F9BD7B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5EEFB"/>
                </a:solidFill>
              </a:rPr>
              <a:t>25% time saving is being used for calculations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5EEFB"/>
                </a:solidFill>
              </a:rPr>
              <a:t>This prefabrication process can save the job 100 days</a:t>
            </a:r>
            <a:endParaRPr lang="en-US" dirty="0">
              <a:solidFill>
                <a:srgbClr val="C5EEFB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5EEFB"/>
                </a:solidFill>
              </a:rPr>
              <a:t>Less workers are needed to finish the same job, faster</a:t>
            </a:r>
            <a:endParaRPr lang="en-US" dirty="0">
              <a:solidFill>
                <a:srgbClr val="C5EEFB"/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C5EEFB"/>
                </a:solidFill>
              </a:rPr>
              <a:t>Dollar value savings including revenue can reach over $3.8 Million</a:t>
            </a:r>
            <a:endParaRPr lang="en-US" dirty="0">
              <a:solidFill>
                <a:srgbClr val="C5EEFB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345234"/>
              </p:ext>
            </p:extLst>
          </p:nvPr>
        </p:nvGraphicFramePr>
        <p:xfrm>
          <a:off x="838200" y="3429000"/>
          <a:ext cx="7467600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5974080"/>
                <a:gridCol w="149352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Savings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Time (25% of total time of 400 days)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Labor (50 x 50 days x 8hr/day x $8/hr)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Cleaning and waste management (30% of $309,362 from GC estimate)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$92,808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More recycling material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 $ value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Expected revenue (100 days assuming 8% per year revenue)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3,594,520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50000"/>
                        <a:lumOff val="50000"/>
                      </a:sys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$3,847,328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DD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6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PREFABRICATION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890" y="1295400"/>
            <a:ext cx="753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Conclusion:</a:t>
            </a:r>
          </a:p>
          <a:p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Prefabrication process must start at the beginning of a project</a:t>
            </a:r>
            <a:endParaRPr lang="en-US" dirty="0" smtClean="0">
              <a:solidFill>
                <a:srgbClr val="C5EEFB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Many items can be prefabricated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100 days can be cut off the schedule of </a:t>
            </a:r>
            <a:r>
              <a:rPr lang="en-US" dirty="0" err="1" smtClean="0">
                <a:solidFill>
                  <a:srgbClr val="C5EEFB"/>
                </a:solidFill>
              </a:rPr>
              <a:t>Murur</a:t>
            </a:r>
            <a:r>
              <a:rPr lang="en-US" dirty="0" smtClean="0">
                <a:solidFill>
                  <a:srgbClr val="C5EEFB"/>
                </a:solidFill>
              </a:rPr>
              <a:t> Complex</a:t>
            </a:r>
            <a:endParaRPr lang="en-US" dirty="0" smtClean="0">
              <a:solidFill>
                <a:srgbClr val="C5EEFB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Over $3.8 million can be saved on </a:t>
            </a:r>
            <a:r>
              <a:rPr lang="en-US" dirty="0" err="1" smtClean="0">
                <a:solidFill>
                  <a:srgbClr val="C5EEFB"/>
                </a:solidFill>
              </a:rPr>
              <a:t>Murur</a:t>
            </a:r>
            <a:r>
              <a:rPr lang="en-US" dirty="0" smtClean="0">
                <a:solidFill>
                  <a:srgbClr val="C5EEFB"/>
                </a:solidFill>
              </a:rPr>
              <a:t> project by prefabrication</a:t>
            </a:r>
            <a:endParaRPr lang="en-US" dirty="0">
              <a:solidFill>
                <a:srgbClr val="C5EE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123829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Analyses Conclusions and Recommendations</a:t>
            </a:r>
            <a:endParaRPr lang="en-US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C</a:t>
            </a: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ONCLUSIONS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1752600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Photovoltaic Panels: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Payback period of 75 years in unreasonable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Wait until cost is less, or until there are government incentives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Solar Shading: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18 inch louvers are the best choice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With less than 5 years to payback the cost, this is a must do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Prefabrication: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Benefits include: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-cost reduction,  -less labor,  -schedule cut,  -waste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With expected dollar value savings of $3.8 million, prefabrication is a must do</a:t>
            </a:r>
            <a:endParaRPr lang="en-US" dirty="0">
              <a:solidFill>
                <a:srgbClr val="C5EE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4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3582" y="189406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ACKNOWLEDGMENTS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099008"/>
            <a:ext cx="6172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Ali </a:t>
            </a:r>
            <a:r>
              <a:rPr lang="en-US" sz="1400" b="1" dirty="0" err="1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Moosa</a:t>
            </a:r>
            <a:r>
              <a:rPr lang="en-US" sz="1400" b="1" dirty="0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 and Sons:</a:t>
            </a:r>
            <a:endParaRPr lang="en-US" sz="1400" dirty="0">
              <a:solidFill>
                <a:srgbClr val="F9BD7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Especially to:</a:t>
            </a: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Engr. Ahmad Ali </a:t>
            </a:r>
            <a:r>
              <a:rPr lang="en-US" sz="1400" dirty="0" err="1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Moosa</a:t>
            </a:r>
            <a:endParaRPr lang="en-US" sz="1400" dirty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Engr. Mohammed </a:t>
            </a:r>
            <a:r>
              <a:rPr lang="en-US" sz="1400" dirty="0" err="1" smtClean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Saleh</a:t>
            </a:r>
            <a:endParaRPr lang="en-US" sz="1400" dirty="0" smtClean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Penn State AE department:</a:t>
            </a:r>
            <a:endParaRPr lang="en-US" sz="1400" dirty="0">
              <a:solidFill>
                <a:srgbClr val="F9BD7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 smtClean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Especially </a:t>
            </a:r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to:</a:t>
            </a: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Professor Moses Ling</a:t>
            </a: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Professor M. Kevin </a:t>
            </a:r>
            <a:r>
              <a:rPr lang="en-US" sz="1400" dirty="0" err="1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Parfitt</a:t>
            </a:r>
            <a:endParaRPr lang="en-US" sz="1400" dirty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Professor John </a:t>
            </a:r>
            <a:r>
              <a:rPr lang="en-US" sz="1400" dirty="0" err="1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Messner</a:t>
            </a:r>
            <a:endParaRPr lang="en-US" sz="1400" dirty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Professor William </a:t>
            </a:r>
            <a:r>
              <a:rPr lang="en-US" sz="1400" dirty="0" err="1" smtClean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Bahnfleth</a:t>
            </a:r>
            <a:endParaRPr lang="en-US" sz="1400" dirty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565149"/>
            <a:ext cx="480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My Friends:	</a:t>
            </a:r>
            <a:endParaRPr lang="en-US" sz="1400" dirty="0">
              <a:solidFill>
                <a:srgbClr val="F9BD7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b="1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Especially to:</a:t>
            </a: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1400" dirty="0" err="1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Jaafar</a:t>
            </a:r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 Al </a:t>
            </a:r>
            <a:r>
              <a:rPr lang="en-US" sz="1400" dirty="0" err="1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Aidaroos</a:t>
            </a:r>
            <a:endParaRPr lang="en-US" sz="1400" dirty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Mohamed </a:t>
            </a:r>
            <a:r>
              <a:rPr lang="en-US" sz="1400" dirty="0" err="1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Alali</a:t>
            </a:r>
            <a:endParaRPr lang="en-US" sz="1400" dirty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		Samir Al </a:t>
            </a:r>
            <a:r>
              <a:rPr lang="en-US" sz="1400" dirty="0" err="1" smtClean="0">
                <a:solidFill>
                  <a:srgbClr val="C5EEFB"/>
                </a:solidFill>
                <a:latin typeface="Calibri" pitchFamily="34" charset="0"/>
                <a:cs typeface="Calibri" pitchFamily="34" charset="0"/>
              </a:rPr>
              <a:t>Azri</a:t>
            </a:r>
            <a:endParaRPr lang="en-US" sz="1400" dirty="0" smtClean="0">
              <a:solidFill>
                <a:srgbClr val="C5EEFB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dirty="0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Ian Foster (</a:t>
            </a:r>
            <a:r>
              <a:rPr lang="en-US" sz="1400" dirty="0" err="1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Truland</a:t>
            </a:r>
            <a:r>
              <a:rPr lang="en-US" sz="1400" dirty="0">
                <a:solidFill>
                  <a:srgbClr val="F9BD7B"/>
                </a:solidFill>
                <a:latin typeface="Calibri" pitchFamily="34" charset="0"/>
                <a:cs typeface="Calibri" pitchFamily="34" charset="0"/>
              </a:rPr>
              <a:t> Industries)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5486400"/>
            <a:ext cx="7696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9BD7B"/>
                </a:solidFill>
              </a:rPr>
              <a:t>Everyone who had a part in helping me achieve what I </a:t>
            </a:r>
            <a:r>
              <a:rPr lang="en-US" dirty="0" smtClean="0">
                <a:solidFill>
                  <a:srgbClr val="F9BD7B"/>
                </a:solidFill>
              </a:rPr>
              <a:t>did…       </a:t>
            </a:r>
            <a:r>
              <a:rPr lang="en-US" sz="2800" dirty="0">
                <a:solidFill>
                  <a:srgbClr val="C5EEFB"/>
                </a:solidFill>
              </a:rPr>
              <a:t>Thank you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153" y="990600"/>
            <a:ext cx="1934005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90800"/>
            <a:ext cx="32623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4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PROJECT OVERVIEW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295400"/>
            <a:ext cx="7086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Project Location: </a:t>
            </a:r>
            <a:r>
              <a:rPr lang="en-US" dirty="0" smtClean="0">
                <a:solidFill>
                  <a:srgbClr val="C5EEFB"/>
                </a:solidFill>
              </a:rPr>
              <a:t>In the heart of Ajman City, United Arab Emirates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Size: </a:t>
            </a:r>
            <a:r>
              <a:rPr lang="en-US" dirty="0" smtClean="0">
                <a:solidFill>
                  <a:srgbClr val="C5EEFB"/>
                </a:solidFill>
              </a:rPr>
              <a:t>2,300,000 Square Feet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Project Components: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5EEFB"/>
                </a:solidFill>
              </a:rPr>
              <a:t>3-story Shopping Mall,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			22-story Residential Tower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			26-story Office Tower</a:t>
            </a:r>
            <a:endParaRPr lang="en-US" dirty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			5-Story Parking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Construction Schedule: 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5EEFB"/>
                </a:solidFill>
              </a:rPr>
              <a:t>June / 9 / 2008  </a:t>
            </a:r>
          </a:p>
          <a:p>
            <a:r>
              <a:rPr lang="en-US" dirty="0">
                <a:solidFill>
                  <a:srgbClr val="C5EEFB"/>
                </a:solidFill>
              </a:rPr>
              <a:t>	</a:t>
            </a:r>
            <a:r>
              <a:rPr lang="en-US" dirty="0" smtClean="0">
                <a:solidFill>
                  <a:srgbClr val="C5EEFB"/>
                </a:solidFill>
              </a:rPr>
              <a:t>		November / 8 / 2011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Project Cost Estimate: </a:t>
            </a:r>
            <a:r>
              <a:rPr lang="en-US" dirty="0" smtClean="0">
                <a:solidFill>
                  <a:srgbClr val="C5EEFB"/>
                </a:solidFill>
              </a:rPr>
              <a:t>$164.4 Million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Delivery Method: </a:t>
            </a:r>
            <a:r>
              <a:rPr lang="en-US" dirty="0" smtClean="0">
                <a:solidFill>
                  <a:srgbClr val="C5EEFB"/>
                </a:solidFill>
              </a:rPr>
              <a:t>Design-Build</a:t>
            </a:r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24465"/>
            <a:ext cx="2976103" cy="260473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3600" y="5057001"/>
            <a:ext cx="2973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Google maps view of the project location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071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196333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PROJECT OVERVIEW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00" y="12192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Project Layout: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C5EEFB"/>
                </a:solidFill>
              </a:rPr>
              <a:t>3 floors Underground Parking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3 floors Shopping Mall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2 floors Upper lever Parking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20 floors + Penthouse Residential Tower</a:t>
            </a:r>
          </a:p>
          <a:p>
            <a:endParaRPr lang="en-US" dirty="0" smtClean="0">
              <a:solidFill>
                <a:srgbClr val="C5EEF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26 floors Office Tower</a:t>
            </a:r>
          </a:p>
          <a:p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21" y="1524000"/>
            <a:ext cx="3966934" cy="2937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57900" y="463551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829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6022" y="990600"/>
            <a:ext cx="659195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Analysis 1: Photovoltaic Panels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26" y="190499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9BD7B"/>
                </a:solidFill>
              </a:rPr>
              <a:t>Analyze the feasibility of a PV solar system by: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Finding the best products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Researching sunlight nature in the UAE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Determining the energy produced by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Calculating the cost of the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Determining the payback period</a:t>
            </a:r>
            <a:endParaRPr lang="en-US" dirty="0">
              <a:solidFill>
                <a:srgbClr val="C5EEF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65" y="3505200"/>
            <a:ext cx="3282451" cy="246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091" y="1066800"/>
            <a:ext cx="678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F9BD7B"/>
              </a:solidFill>
            </a:endParaRPr>
          </a:p>
          <a:p>
            <a:r>
              <a:rPr lang="en-US" dirty="0" smtClean="0">
                <a:solidFill>
                  <a:srgbClr val="F9BD7B"/>
                </a:solidFill>
              </a:rPr>
              <a:t>Product: 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r>
              <a:rPr lang="en-US" dirty="0" err="1" smtClean="0">
                <a:solidFill>
                  <a:srgbClr val="C5EEFB"/>
                </a:solidFill>
              </a:rPr>
              <a:t>Yingli’s</a:t>
            </a:r>
            <a:r>
              <a:rPr lang="en-US" dirty="0" smtClean="0">
                <a:solidFill>
                  <a:srgbClr val="C5EEFB"/>
                </a:solidFill>
              </a:rPr>
              <a:t> </a:t>
            </a:r>
            <a:r>
              <a:rPr lang="en-US" dirty="0">
                <a:solidFill>
                  <a:srgbClr val="C5EEFB"/>
                </a:solidFill>
              </a:rPr>
              <a:t>YL225P-29b </a:t>
            </a:r>
            <a:r>
              <a:rPr lang="en-US" dirty="0" smtClean="0">
                <a:solidFill>
                  <a:srgbClr val="C5EEFB"/>
                </a:solidFill>
              </a:rPr>
              <a:t>Solar Panel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Each panel is 17.6 </a:t>
            </a:r>
            <a:r>
              <a:rPr lang="en-US" dirty="0" err="1" smtClean="0">
                <a:solidFill>
                  <a:srgbClr val="C5EEFB"/>
                </a:solidFill>
              </a:rPr>
              <a:t>sq</a:t>
            </a:r>
            <a:r>
              <a:rPr lang="en-US" dirty="0" smtClean="0">
                <a:solidFill>
                  <a:srgbClr val="C5EEFB"/>
                </a:solidFill>
              </a:rPr>
              <a:t> </a:t>
            </a:r>
            <a:r>
              <a:rPr lang="en-US" dirty="0" err="1" smtClean="0">
                <a:solidFill>
                  <a:srgbClr val="C5EEFB"/>
                </a:solidFill>
              </a:rPr>
              <a:t>ft</a:t>
            </a:r>
            <a:endParaRPr lang="en-US" dirty="0" smtClean="0">
              <a:solidFill>
                <a:srgbClr val="C5EEFB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System Components: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(240) x 225W Panels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(15) x 2,900W Inverters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Wiring and Mounting Equipment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2249674" cy="346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24" y="1219200"/>
            <a:ext cx="2155826" cy="101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11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Location of the panels: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Solar panels are divided into 4 groups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They will be installed on the tower’s rooftops</a:t>
            </a:r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Panels Orientation:</a:t>
            </a:r>
          </a:p>
          <a:p>
            <a:endParaRPr lang="en-US" dirty="0" smtClean="0">
              <a:solidFill>
                <a:srgbClr val="F9BD7B"/>
              </a:solidFill>
            </a:endParaRPr>
          </a:p>
          <a:p>
            <a:r>
              <a:rPr lang="en-US" dirty="0" smtClean="0">
                <a:solidFill>
                  <a:srgbClr val="C5EEFB"/>
                </a:solidFill>
              </a:rPr>
              <a:t>Solar panels will be facing south</a:t>
            </a:r>
          </a:p>
          <a:p>
            <a:r>
              <a:rPr lang="en-US" dirty="0" smtClean="0">
                <a:solidFill>
                  <a:srgbClr val="C5EEFB"/>
                </a:solidFill>
              </a:rPr>
              <a:t>They will be tilted 30° south</a:t>
            </a:r>
            <a:endParaRPr lang="en-US" dirty="0">
              <a:solidFill>
                <a:srgbClr val="C5EEFB"/>
              </a:solidFill>
            </a:endParaRPr>
          </a:p>
          <a:p>
            <a:endParaRPr lang="en-US" dirty="0"/>
          </a:p>
        </p:txBody>
      </p:sp>
      <p:pic>
        <p:nvPicPr>
          <p:cNvPr id="13" name="Picture 12" descr="solar areas 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1507" y="2362200"/>
            <a:ext cx="4000500" cy="28247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29200" y="5186935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Panels’ locations shown in red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0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1143000"/>
            <a:ext cx="8153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Energy Production: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Solar radiation average in the UAE is 6.3 KWh/m² per day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(240) 225W panels will produce about 122,500 KWh per year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energy tied to the grid is less than 122,500 KWh since the energy goes through inverters before it is connected to the system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total energy tied to the system is about 98,600 KWh per year</a:t>
            </a:r>
            <a:endParaRPr lang="en-US" dirty="0">
              <a:solidFill>
                <a:srgbClr val="C5EEFB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502" y="5726668"/>
            <a:ext cx="279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PV Panels Power Output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14373" y="5726668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Solar System Power Output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856169"/>
              </p:ext>
            </p:extLst>
          </p:nvPr>
        </p:nvGraphicFramePr>
        <p:xfrm>
          <a:off x="339365" y="3755006"/>
          <a:ext cx="409575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2647950"/>
                <a:gridCol w="14478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Quantity and Period of use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Power Output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Panel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225 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240 Panels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x 6.3 kWh/m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per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340.2 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x 30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10,206 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x 12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122,472 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80556"/>
              </p:ext>
            </p:extLst>
          </p:nvPr>
        </p:nvGraphicFramePr>
        <p:xfrm>
          <a:off x="4714188" y="3762502"/>
          <a:ext cx="4114800" cy="1892808"/>
        </p:xfrm>
        <a:graphic>
          <a:graphicData uri="http://schemas.openxmlformats.org/drawingml/2006/table">
            <a:tbl>
              <a:tblPr firstRow="1" firstCol="1" bandRow="1"/>
              <a:tblGrid>
                <a:gridCol w="2667000"/>
                <a:gridCol w="14478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Quantity and Period of use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Power Output</a:t>
                      </a:r>
                      <a:endParaRPr lang="en-US" sz="16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inverter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2,900 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 inverters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43.5 kW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x 6.3 kWh/m</a:t>
                      </a:r>
                      <a:r>
                        <a:rPr lang="en-US" sz="1600" baseline="300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per day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274 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x 30 days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8,222 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System x 12 months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98,658 kWh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0"/>
            <a:ext cx="41148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609600" cy="762000"/>
          </a:xfrm>
          <a:prstGeom prst="rect">
            <a:avLst/>
          </a:prstGeom>
          <a:solidFill>
            <a:srgbClr val="C5E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" y="0"/>
            <a:ext cx="4419600" cy="762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292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600" y="0"/>
            <a:ext cx="0" cy="762000"/>
          </a:xfrm>
          <a:prstGeom prst="line">
            <a:avLst/>
          </a:prstGeom>
          <a:ln w="25400">
            <a:solidFill>
              <a:srgbClr val="ED6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29200" y="88612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MURUR MIXED-USE COMPLEX</a:t>
            </a:r>
          </a:p>
          <a:p>
            <a:pPr lvl="0" algn="ctr">
              <a:defRPr/>
            </a:pPr>
            <a:r>
              <a:rPr lang="en-US" sz="1600" b="1" spc="150" dirty="0">
                <a:ln w="11430"/>
                <a:solidFill>
                  <a:srgbClr val="4D4D4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HAMAD ALRAHMANI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0668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BD7B"/>
                </a:solidFill>
              </a:rPr>
              <a:t>System Cost:</a:t>
            </a:r>
          </a:p>
          <a:p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PV solar system total cost is $233,295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There are no government incentives or any kind of credit for green and energy efficient products in the UAE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r>
              <a:rPr lang="en-US" dirty="0" smtClean="0">
                <a:solidFill>
                  <a:srgbClr val="F9BD7B"/>
                </a:solidFill>
              </a:rPr>
              <a:t>Schedule: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The schedule of the project will not be affected by this addition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5EEFB"/>
                </a:solidFill>
              </a:rPr>
              <a:t>Installing the system will be done by a specialized crew and will not interfere with the original project plan</a:t>
            </a:r>
          </a:p>
          <a:p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271284"/>
              </p:ext>
            </p:extLst>
          </p:nvPr>
        </p:nvGraphicFramePr>
        <p:xfrm>
          <a:off x="1600200" y="4168140"/>
          <a:ext cx="5334000" cy="1927860"/>
        </p:xfrm>
        <a:graphic>
          <a:graphicData uri="http://schemas.openxmlformats.org/drawingml/2006/table">
            <a:tbl>
              <a:tblPr firstRow="1" firstCol="1" bandRow="1"/>
              <a:tblGrid>
                <a:gridCol w="3733800"/>
                <a:gridCol w="16002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Description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Cost</a:t>
                      </a:r>
                      <a:endParaRPr lang="en-US" sz="180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 x (20 Yingli solar panels pallet)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$124,200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 x PVI 3000-208V inverter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$28,095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Mounting equipment at ($0.50 per Watt)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$27,000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Installation cost at ($1 per Watt)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$54,000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cost of the system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$233,295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2CD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196333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spc="150" dirty="0" smtClean="0">
                <a:ln w="11430"/>
                <a:solidFill>
                  <a:srgbClr val="F7AD6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pperplate Gothic Bold" pitchFamily="34" charset="0"/>
              </a:rPr>
              <a:t>PHOTOVOLTAIC PANELS</a:t>
            </a:r>
            <a:endParaRPr lang="en-US" sz="2000" b="1" spc="150" dirty="0">
              <a:ln w="11430"/>
              <a:solidFill>
                <a:srgbClr val="F7AD6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9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207</TotalTime>
  <Words>1699</Words>
  <Application>Microsoft Office PowerPoint</Application>
  <PresentationFormat>On-screen Show (4:3)</PresentationFormat>
  <Paragraphs>605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Hamad Mohammad Ahmad Alrahmani</dc:creator>
  <cp:lastModifiedBy>Hamad Mohammad Ahmad Alrahmani</cp:lastModifiedBy>
  <cp:revision>27</cp:revision>
  <dcterms:created xsi:type="dcterms:W3CDTF">2010-12-13T21:10:05Z</dcterms:created>
  <dcterms:modified xsi:type="dcterms:W3CDTF">2010-12-14T02:06:30Z</dcterms:modified>
</cp:coreProperties>
</file>